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3"/>
    <p:sldId id="256" r:id="rId4"/>
    <p:sldId id="294" r:id="rId5"/>
    <p:sldId id="257" r:id="rId6"/>
    <p:sldId id="282" r:id="rId7"/>
    <p:sldId id="279" r:id="rId8"/>
    <p:sldId id="283" r:id="rId9"/>
    <p:sldId id="258" r:id="rId10"/>
    <p:sldId id="284" r:id="rId11"/>
    <p:sldId id="259" r:id="rId12"/>
    <p:sldId id="285" r:id="rId13"/>
    <p:sldId id="260" r:id="rId14"/>
    <p:sldId id="286" r:id="rId15"/>
    <p:sldId id="261" r:id="rId16"/>
    <p:sldId id="287" r:id="rId17"/>
    <p:sldId id="262" r:id="rId18"/>
    <p:sldId id="288" r:id="rId19"/>
    <p:sldId id="263" r:id="rId20"/>
    <p:sldId id="289" r:id="rId21"/>
    <p:sldId id="264" r:id="rId22"/>
    <p:sldId id="290" r:id="rId23"/>
    <p:sldId id="265" r:id="rId24"/>
    <p:sldId id="291" r:id="rId25"/>
    <p:sldId id="281" r:id="rId26"/>
    <p:sldId id="29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1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1" autoAdjust="0"/>
  </p:normalViewPr>
  <p:slideViewPr>
    <p:cSldViewPr showGuides="1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A1D9B-0E81-410B-BB84-FD61445B00E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997C-056D-4769-85FE-55D1479A80A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645024"/>
            <a:ext cx="86632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E1E11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Математический навигатор </a:t>
            </a:r>
            <a:endParaRPr lang="ru-RU" sz="5400" b="1" cap="none" spc="0" dirty="0" smtClean="0">
              <a:ln w="11430"/>
              <a:solidFill>
                <a:srgbClr val="E1E11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solidFill>
                  <a:srgbClr val="E1E11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мире профессий»</a:t>
            </a:r>
            <a:endParaRPr lang="ru-RU" sz="5400" b="1" cap="none" spc="0" dirty="0">
              <a:ln w="11430"/>
              <a:solidFill>
                <a:srgbClr val="E1E11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6632"/>
            <a:ext cx="2496162" cy="7177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252" y="5805264"/>
            <a:ext cx="2330693" cy="749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836711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высказывание ребёнка свидетельствует о зарождении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профориентационного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мышления через математику?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996952"/>
            <a:ext cx="6891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умею считать до ста, как настоящий бухгалтер»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2276" y="3800545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«Повару нужно отмерять ложки, чтобы торт получился вкусным»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12276" y="4903511"/>
            <a:ext cx="6790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папы машина большая, а у дяди — маленькая»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5862463"/>
            <a:ext cx="5843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«Квадрат похож на окно в доме строителя»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836711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высказывание ребёнка свидетельствует о зарождении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профориентационного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мышления через математику?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996952"/>
            <a:ext cx="6891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умею считать до ста, как настоящий бухгалтер»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2276" y="3800545"/>
            <a:ext cx="72008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«Повару нужно отмерять ложки, чтобы торт получился вкусным»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12276" y="4903511"/>
            <a:ext cx="6790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папы машина большая, а у дяди — маленькая»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5862463"/>
            <a:ext cx="5843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«Квадрат похож на окно в доме строителя»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836711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объяснить дошкольнику, зачем врачу математика, не используя сложных терминов?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25655" y="270892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«Врач считает, сколько таблеток выпить, чтобы не болел живот»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3649116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«Врач смотрит на градусник и понимает, высокая температура или нормальная»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1639" y="4654231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«Врач взвешивает малыша, чтобы дать нужную дозу лекарства»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0823" y="5839568"/>
            <a:ext cx="4790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вышеперечисленные варианты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836711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объяснить дошкольнику, зачем врачу математика, не используя сложных терминов?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25655" y="270892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«Врач считает, сколько таблеток выпить, чтобы не болел живот»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3649116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«Врач смотрит на градусник и понимает, высокая температура или нормальная»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1639" y="4654231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«Врач взвешивает малыша, чтобы дать нужную дозу лекарства»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0823" y="5839568"/>
            <a:ext cx="4790157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вышеперечисленные варианты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975618"/>
            <a:ext cx="7704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деятельности ребёнок одновременно осваивает измерение и знакомится с профессией швеи?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2910135"/>
            <a:ext cx="5190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лоскутков по шаблону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3933056"/>
            <a:ext cx="679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«Ателье» с сантиметровой лентой и куклами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4881760"/>
            <a:ext cx="5210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Шнуровка в виде пуговиц на картонке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6241" y="5909267"/>
            <a:ext cx="4454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платья фломастерами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975618"/>
            <a:ext cx="7704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деятельности ребёнок одновременно осваивает измерение и знакомится с профессией швеи?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2910135"/>
            <a:ext cx="5190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лоскутков по шаблону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3933056"/>
            <a:ext cx="679000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«Ателье» с сантиметровой лентой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куклами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4881760"/>
            <a:ext cx="5210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Шнуровка в виде пуговиц на картонке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6241" y="5909267"/>
            <a:ext cx="4454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платья фломастерами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5" y="620688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вами задача: познакомить детей с профессией строителя и понятием «объём». Какая практика будет самой эффективной?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4529" y="2780928"/>
            <a:ext cx="7200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картинку строителя, который считает кирпичи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4529" y="4797152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детям заполнить песком три разные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коробки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спичек до обуви)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6331" y="4005064"/>
            <a:ext cx="6915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Спеть песенку про цифры в стиле «Мы строители»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4529" y="5855529"/>
            <a:ext cx="6086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Обвести кирпичик на бумаге и заштриховать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5" y="620688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вами задача: познакомить детей с профессией строителя и понятием «объём». Какая практика будет самой эффективной?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4529" y="2780928"/>
            <a:ext cx="7200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картинку строителя, который считает кирпичи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65617" y="4790290"/>
            <a:ext cx="719481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детям заполнить песком три разные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коробки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спичек до обуви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6331" y="4005064"/>
            <a:ext cx="6915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Спеть песенку про цифры в стиле «Мы строители»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4529" y="5855529"/>
            <a:ext cx="6086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Обвести кирпичик на бумаге и заштриховать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772170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ошибка чаще всего встречается, когда педагоги пытаются соединить профориентацию и математику у дошколят?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708920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Слишком рано начинают знакомить с цифрами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2–3 года)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3" y="3717032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Заменяют реальные профессии игрой в «роботов» и 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киберспорт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5559" y="4725144"/>
            <a:ext cx="7168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Дают формальные задания (обвести, соединить), вместо сюжетных игр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7138" y="5805264"/>
            <a:ext cx="6999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только раздаточный материал без речи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772170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ошибка чаще всего встречается, когда педагоги пытаются соединить профориентацию и математику у дошколят?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708920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Слишком рано начинают знакомить с цифрами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2–3 года)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3" y="3717032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Заменяют реальные профессии игрой в «роботов» и 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киберспорт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5559" y="4725144"/>
            <a:ext cx="7168948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Дают формальные задания (обвести, соединить), вместо сюжетных игр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7138" y="5805264"/>
            <a:ext cx="6999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только раздаточный материал без речи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1043940" y="1124585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игры:</a:t>
            </a:r>
            <a:endParaRPr lang="ru-RU" altLang="en-US" sz="28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502920" y="1927860"/>
            <a:ext cx="810196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 </a:t>
            </a:r>
            <a:r>
              <a:rPr lang="en-US" altLang="ru-RU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10 </a:t>
            </a:r>
            <a:r>
              <a:rPr lang="en-US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вопросов</a:t>
            </a:r>
            <a:r>
              <a:rPr lang="en-US" altLang="ru-RU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,</a:t>
            </a: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 в каждом</a:t>
            </a:r>
            <a:r>
              <a:rPr lang="en-US" altLang="ru-RU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 </a:t>
            </a:r>
            <a:r>
              <a:rPr lang="en-US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один</a:t>
            </a:r>
            <a:r>
              <a:rPr lang="en-US" altLang="ru-RU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 </a:t>
            </a: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правильный  ответ 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 работаем в команде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 на обсуждение 30 сек.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692696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играете с детьми в «Почту». Как внести математическое содержание, связанное с настоящей работой почтальона?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924944"/>
            <a:ext cx="654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Сортировать письма по цвету конверта без цифр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1551" y="3717032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Считать, сколько писем нужно разнести по домам из почтового мешка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1808" y="4964181"/>
            <a:ext cx="6704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Рисовать марки с разным количеством кружочков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0619" y="5877272"/>
            <a:ext cx="42329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Клеить конверты по трафарету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692696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играете с детьми в «Почту». Как внести математическое содержание, связанное с настоящей работой почтальона?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924944"/>
            <a:ext cx="654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Сортировать письма по цвету конверта без цифр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1551" y="3717032"/>
            <a:ext cx="72008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Считать, сколько писем нужно разнести по домам из почтового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мешка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1808" y="4964181"/>
            <a:ext cx="6704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Рисовать марки с разным количеством кружочков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0619" y="5877272"/>
            <a:ext cx="42329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Клеить конверты по трафарету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5" y="620688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является главным критерием того, что занятие по профориентации с математическим уклоном проведено успешно?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906614"/>
            <a:ext cx="5117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правильно назвали 5 профессий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3959351"/>
            <a:ext cx="5834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нарисовали людей разных профессий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8513" y="4725144"/>
            <a:ext cx="7056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в свободной игре начал отсчитывать предметы со словами «Я как продавец (или повар)»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6064" y="5661248"/>
            <a:ext cx="6981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дети решили одинаковый пример из рабочей тетради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5" y="620688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является главным критерием того, что занятие по профориентации с математическим уклоном проведено успешно?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906614"/>
            <a:ext cx="5117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правильно назвали 5 профессий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3959351"/>
            <a:ext cx="5834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нарисовали людей разных профессий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8513" y="4725144"/>
            <a:ext cx="7056785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в свободной игре начал отсчитывать предметы со словами «Я как продавец (или повар)»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6064" y="5661248"/>
            <a:ext cx="6981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дети решили одинаковый пример из рабочей тетради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7523501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золотых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</a:t>
            </a:r>
            <a:endParaRPr lang="ru-RU" sz="24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на каждый день)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1. Игра, а не лист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ценнее любой рабочей тетради.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Вместо: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«Обведи цифру 3».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Скажите: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«Давай ты будешь продавцом, а мне нужно 3 яблока».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Задавайте «Зачем?»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раз, когда ребёнок считает или измеряет, связывайте действие с профессией.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Спросите: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«Зачем повару отмерять муку?», «Зачем продавцу считать деньги?».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Измерение – самый понятный вход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весы, сантиметровую ленту, мерные ложки, градусник, линейку.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игре «Больница» измеряем температуру. В игре «Ателье» – длину платья.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Счёт с изменением количества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«посчитай», а «стало больше или меньше».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«Было 3 пассажира, вошло 2 – стало 5. Это работа водителя и кондуктора».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Главный критерий успеха – перенос в свободную игру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сам, без вашей подсказки, начал отсчитывать монетки со словами «Я кассир» или отмерять крупу как повар. Это и есть результат.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204210" y="1196975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будет если:</a:t>
            </a:r>
            <a:endParaRPr lang="ru-RU" altLang="en-US" sz="28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11505" y="1927860"/>
            <a:ext cx="245364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ответ верный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508625" y="4797425"/>
            <a:ext cx="292100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звезда открытий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29920" y="4725035"/>
            <a:ext cx="245364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звезда опыта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796280" y="1917065"/>
            <a:ext cx="276860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ru-RU" altLang="en-US" sz="2400">
                <a:solidFill>
                  <a:schemeClr val="bg1"/>
                </a:solidFill>
                <a:latin typeface="Century Gothic" panose="020B0502020202020204" charset="0"/>
                <a:cs typeface="Century Gothic" panose="020B0502020202020204" charset="0"/>
              </a:rPr>
              <a:t>ответ неверный</a:t>
            </a:r>
            <a:endParaRPr lang="ru-RU" altLang="en-US" sz="2400">
              <a:solidFill>
                <a:schemeClr val="bg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84345" y="2060575"/>
            <a:ext cx="485775" cy="612775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5 конечная звезда 7"/>
          <p:cNvSpPr/>
          <p:nvPr/>
        </p:nvSpPr>
        <p:spPr>
          <a:xfrm>
            <a:off x="899160" y="3068955"/>
            <a:ext cx="1781810" cy="1580515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5 конечная звезда 8"/>
          <p:cNvSpPr/>
          <p:nvPr/>
        </p:nvSpPr>
        <p:spPr>
          <a:xfrm>
            <a:off x="6083935" y="3195955"/>
            <a:ext cx="1781810" cy="1580515"/>
          </a:xfrm>
          <a:prstGeom prst="star5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32656"/>
            <a:ext cx="7056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 строит гараж из кубиков. Какое математическое понятие он осваивает, связанное с профессией архитектора?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636" y="292494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Симметрию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636" y="3933056"/>
            <a:ext cx="1430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 до 5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9854" y="4869160"/>
            <a:ext cx="6838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размера постройки размеру машины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7106" y="5805264"/>
            <a:ext cx="5126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названия фигур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32656"/>
            <a:ext cx="7056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 строит гараж из кубиков. Какое математическое понятие он осваивает, связанное с профессией архитектора?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636" y="292494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Симметрию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636" y="3933056"/>
            <a:ext cx="143096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 до 5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9854" y="4869160"/>
            <a:ext cx="6838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размера постройки размеру машины</a:t>
            </a:r>
            <a:endParaRPr lang="ru-RU" sz="2400" dirty="0">
              <a:solidFill>
                <a:schemeClr val="tx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7106" y="5805264"/>
            <a:ext cx="43783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названия фигур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720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игра лучше всего знакомит дошкольника с трудом продавца и ролью чисел в этой профессии?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7081" y="3008545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«Магазин» с игрушечными деньгами и ценниками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9572" y="4043845"/>
            <a:ext cx="3897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Лото с овощами и фруктами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0359" y="4926359"/>
            <a:ext cx="530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Настольная игра с кубиком и фишками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0359" y="5868858"/>
            <a:ext cx="4417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Сюжетная игра «Дочки‑матери»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720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игра лучше всего знакомит дошкольника с трудом продавца и ролью чисел в этой профессии?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7081" y="3008545"/>
            <a:ext cx="712879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«Магазин» с игрушечными деньгами и ценниками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9572" y="4043845"/>
            <a:ext cx="3897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Лото с овощами и фруктами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0359" y="4926359"/>
            <a:ext cx="530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Настольная игра с кубиком и фишками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0359" y="5868858"/>
            <a:ext cx="4417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Сюжетная игра «Дочки‑матери»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показали детям видео про водителя автобуса. Какую математическую задачу может решить ребёнок после просмотра?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7" y="2996952"/>
            <a:ext cx="45904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автобус по клеточкам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3044" y="3717032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Посчитать, сколько пассажиров вошло и вышло на остановке в сюжетной игре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7" y="4869160"/>
            <a:ext cx="4858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цифру на номере автобуса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2742" y="5661248"/>
            <a:ext cx="7065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длину автобуса и легковой машины на картинке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показали детям видео про водителя автобуса. Какую математическую задачу может решить ребёнок после просмотра?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7" y="2996952"/>
            <a:ext cx="45904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автобус по клеточкам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3044" y="3717032"/>
            <a:ext cx="698477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Посчитать, сколько пассажиров вошло и вышло на остановке в сюжетной игре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7" y="4869160"/>
            <a:ext cx="4858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цифру на номере автобуса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2742" y="5661248"/>
            <a:ext cx="7065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длину автобуса и легковой машины на картинке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6851</Words>
  <Application>WPS Presentation</Application>
  <PresentationFormat>Экран (4:3)</PresentationFormat>
  <Paragraphs>261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SimSun</vt:lpstr>
      <vt:lpstr>Wingdings</vt:lpstr>
      <vt:lpstr>Times New Roman</vt:lpstr>
      <vt:lpstr>Wingdings</vt:lpstr>
      <vt:lpstr>Century Gothic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2026-04-26T18:13:00Z</dcterms:created>
  <dcterms:modified xsi:type="dcterms:W3CDTF">2026-04-27T16:35:42Z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49F5FB1180F04D109D4E67AB1D32D2DB_12</vt:lpwstr>
  </property>
  <property fmtid="{D5CDD505-2E9C-101B-9397-08002B2CF9AE}" pid="3" name="KSOProductBuildVer">
    <vt:lpwstr>1049-12.2.0.23196</vt:lpwstr>
  </property>
</Properties>
</file>